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498" r:id="rId3"/>
    <p:sldId id="499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63" r:id="rId18"/>
    <p:sldId id="513" r:id="rId19"/>
    <p:sldId id="546" r:id="rId20"/>
    <p:sldId id="536" r:id="rId21"/>
    <p:sldId id="515" r:id="rId22"/>
    <p:sldId id="569" r:id="rId23"/>
    <p:sldId id="544" r:id="rId24"/>
    <p:sldId id="517" r:id="rId25"/>
    <p:sldId id="537" r:id="rId26"/>
    <p:sldId id="519" r:id="rId27"/>
    <p:sldId id="556" r:id="rId28"/>
    <p:sldId id="547" r:id="rId29"/>
    <p:sldId id="521" r:id="rId30"/>
    <p:sldId id="522" r:id="rId31"/>
    <p:sldId id="538" r:id="rId32"/>
    <p:sldId id="565" r:id="rId33"/>
    <p:sldId id="573" r:id="rId34"/>
    <p:sldId id="549" r:id="rId35"/>
    <p:sldId id="566" r:id="rId36"/>
    <p:sldId id="552" r:id="rId37"/>
    <p:sldId id="553" r:id="rId38"/>
    <p:sldId id="561" r:id="rId39"/>
    <p:sldId id="572" r:id="rId40"/>
    <p:sldId id="539" r:id="rId41"/>
    <p:sldId id="567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946"/>
    <a:srgbClr val="005393"/>
    <a:srgbClr val="F4A261"/>
    <a:srgbClr val="D5EDFF"/>
    <a:srgbClr val="0192FF"/>
    <a:srgbClr val="9BD4FF"/>
    <a:srgbClr val="F9CDA9"/>
    <a:srgbClr val="E89247"/>
    <a:srgbClr val="A0B67D"/>
    <a:srgbClr val="B2B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46" d="100"/>
          <a:sy n="146" d="100"/>
        </p:scale>
        <p:origin x="124" y="1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en-US" noProof="0" dirty="0"/>
            <a:t>Mire declinable à </a:t>
          </a:r>
          <a:r>
            <a:rPr lang="en-US" noProof="0" dirty="0" err="1"/>
            <a:t>plusieurs</a:t>
          </a:r>
          <a:r>
            <a:rPr lang="en-US" noProof="0" dirty="0"/>
            <a:t> </a:t>
          </a:r>
          <a:r>
            <a:rPr lang="en-US" noProof="0" dirty="0" err="1"/>
            <a:t>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29/09/2021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29/09/2021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29/09/2021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video" Target="file:///G:\Utilisateurs\antoine.andre\Documents\webDev\PhD_defense\videos\part_2_methods\simu_3D_video.mp4" TargetMode="External"/><Relationship Id="rId1" Type="http://schemas.microsoft.com/office/2007/relationships/media" Target="file:///G:\Utilisateurs\antoine.andre\Documents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7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58.png"/><Relationship Id="rId11" Type="http://schemas.openxmlformats.org/officeDocument/2006/relationships/image" Target="../media/image69.png"/><Relationship Id="rId5" Type="http://schemas.openxmlformats.org/officeDocument/2006/relationships/image" Target="../media/image10.jpe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2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0.png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resolutionBasseLumiere(FIG7)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setup_micro_pattern_lighting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7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(FIG13a)comparison_6Dof_translations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3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82.png"/><Relationship Id="rId11" Type="http://schemas.openxmlformats.org/officeDocument/2006/relationships/image" Target="../media/image800.png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0a)resolution_off_axis_microscope.png" TargetMode="External"/><Relationship Id="rId4" Type="http://schemas.openxmlformats.org/officeDocument/2006/relationships/notesSlide" Target="../notesSlides/notesSlide23.xml"/><Relationship Id="rId9" Type="http://schemas.openxmlformats.org/officeDocument/2006/relationships/image" Target="file:///G:\Utilisateurs\antoine.andre\Documents\webDev\PhD_defense\figures\part_3_performances\(FIG13b)comparison_6Dof_angles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video" Target="file:///G:\Utilisateurs\antoine.andre\Documents\webDev\PhD_defense\videos\part_4_applications\robot_oscar_icra.mp4" TargetMode="External"/><Relationship Id="rId16" Type="http://schemas.openxmlformats.org/officeDocument/2006/relationships/diagramColors" Target="../diagrams/colors3.xm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86.png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fiber_carac_Jaso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87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intro_slide_1_1.png" TargetMode="External"/><Relationship Id="rId3" Type="http://schemas.openxmlformats.org/officeDocument/2006/relationships/image" Target="file:///G:\Utilisateurs\antoine.andre\Documents\webDev\PhD_defense\figures\part_1_intro\IMG_6070.JPG" TargetMode="External"/><Relationship Id="rId7" Type="http://schemas.openxmlformats.org/officeDocument/2006/relationships/image" Target="file:///G:\Utilisateurs\antoine.andre\Documents\webDev\PhD_defense\figures\part_1_intro\Image-fluidic-chip-being-assembled2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image" Target="file:///G:\Utilisateurs\antoine.andre\Documents\webDev\PhD_defense\figures\part_1_intro\6DOF_parallel_soft_robot.png" TargetMode="External"/><Relationship Id="rId10" Type="http://schemas.openxmlformats.org/officeDocument/2006/relationships/image" Target="file:///D:\webDev\PhD_defense\figures\part_1_intro\nanoscribe.jp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1_intro\intro_slide_1_2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8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file:///G:\Utilisateurs\antoine.andre\Documents\webDev\PhD_defense\figures\conclu\megaremaTiltedConclu_thumbnail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spectrum.png" TargetMode="External"/><Relationship Id="rId5" Type="http://schemas.openxmlformats.org/officeDocument/2006/relationships/image" Target="file:///G:\Utilisateurs\antoine.andre\Documents\webDev\PhD_defense\figures\conclu\megaremaTiltedConclu.png" TargetMode="Externa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0.jpeg"/><Relationship Id="rId18" Type="http://schemas.openxmlformats.org/officeDocument/2006/relationships/image" Target="../media/image99.png"/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megaren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6.png"/><Relationship Id="rId4" Type="http://schemas.openxmlformats.org/officeDocument/2006/relationships/image" Target="../media/image10.jpeg"/><Relationship Id="rId9" Type="http://schemas.openxmlformats.org/officeDocument/2006/relationships/image" Target="../media/image95.png"/><Relationship Id="rId14" Type="http://schemas.openxmlformats.org/officeDocument/2006/relationships/image" Target="file:///G:\Utilisateurs\antoine.andre\Documents\webDev\PhD_defense\figures\conclu\earth_img.jp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9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10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icosphere_megarena_3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2_methods\simu_3D_perspective_phase_maps.mp4" TargetMode="External"/><Relationship Id="rId1" Type="http://schemas.microsoft.com/office/2007/relationships/media" Target="file:///G:\Utilisateurs\antoine.andre\Documents\webDev\PhD_defense\videos\part_2_methods\simu_3D_perspective_phase_maps.mp4" TargetMode="External"/><Relationship Id="rId6" Type="http://schemas.openxmlformats.org/officeDocument/2006/relationships/image" Target="../media/image10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jpg"/><Relationship Id="rId18" Type="http://schemas.openxmlformats.org/officeDocument/2006/relationships/image" Target="../media/image118.png"/><Relationship Id="rId26" Type="http://schemas.openxmlformats.org/officeDocument/2006/relationships/image" Target="../media/image126.jpg"/><Relationship Id="rId39" Type="http://schemas.openxmlformats.org/officeDocument/2006/relationships/image" Target="../media/image139.jpg"/><Relationship Id="rId21" Type="http://schemas.openxmlformats.org/officeDocument/2006/relationships/image" Target="../media/image121.jpg"/><Relationship Id="rId34" Type="http://schemas.openxmlformats.org/officeDocument/2006/relationships/image" Target="../media/image134.jpg"/><Relationship Id="rId42" Type="http://schemas.openxmlformats.org/officeDocument/2006/relationships/image" Target="../media/image142.jpg"/><Relationship Id="rId47" Type="http://schemas.openxmlformats.org/officeDocument/2006/relationships/image" Target="../media/image147.jp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16.jpeg"/><Relationship Id="rId29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g"/><Relationship Id="rId11" Type="http://schemas.openxmlformats.org/officeDocument/2006/relationships/image" Target="../media/image111.jpg"/><Relationship Id="rId24" Type="http://schemas.openxmlformats.org/officeDocument/2006/relationships/image" Target="../media/image124.jpg"/><Relationship Id="rId32" Type="http://schemas.openxmlformats.org/officeDocument/2006/relationships/image" Target="../media/image132.jpg"/><Relationship Id="rId37" Type="http://schemas.openxmlformats.org/officeDocument/2006/relationships/image" Target="../media/image137.jpg"/><Relationship Id="rId40" Type="http://schemas.openxmlformats.org/officeDocument/2006/relationships/image" Target="../media/image140.jpg"/><Relationship Id="rId45" Type="http://schemas.openxmlformats.org/officeDocument/2006/relationships/image" Target="../media/image145.jpg"/><Relationship Id="rId5" Type="http://schemas.openxmlformats.org/officeDocument/2006/relationships/image" Target="../media/image13.jpeg"/><Relationship Id="rId15" Type="http://schemas.openxmlformats.org/officeDocument/2006/relationships/image" Target="../media/image115.jpg"/><Relationship Id="rId23" Type="http://schemas.openxmlformats.org/officeDocument/2006/relationships/image" Target="../media/image123.jpg"/><Relationship Id="rId28" Type="http://schemas.openxmlformats.org/officeDocument/2006/relationships/image" Target="../media/image128.png"/><Relationship Id="rId36" Type="http://schemas.openxmlformats.org/officeDocument/2006/relationships/image" Target="../media/image136.jpg"/><Relationship Id="rId10" Type="http://schemas.openxmlformats.org/officeDocument/2006/relationships/image" Target="../media/image110.jpg"/><Relationship Id="rId19" Type="http://schemas.openxmlformats.org/officeDocument/2006/relationships/image" Target="../media/image119.jpg"/><Relationship Id="rId31" Type="http://schemas.openxmlformats.org/officeDocument/2006/relationships/image" Target="../media/image131.jpg"/><Relationship Id="rId44" Type="http://schemas.openxmlformats.org/officeDocument/2006/relationships/image" Target="../media/image144.jpg"/><Relationship Id="rId4" Type="http://schemas.openxmlformats.org/officeDocument/2006/relationships/image" Target="../media/image11.png"/><Relationship Id="rId9" Type="http://schemas.openxmlformats.org/officeDocument/2006/relationships/image" Target="../media/image109.jpg"/><Relationship Id="rId14" Type="http://schemas.openxmlformats.org/officeDocument/2006/relationships/image" Target="../media/image114.jpg"/><Relationship Id="rId22" Type="http://schemas.openxmlformats.org/officeDocument/2006/relationships/image" Target="../media/image122.jpg"/><Relationship Id="rId27" Type="http://schemas.openxmlformats.org/officeDocument/2006/relationships/image" Target="../media/image127.jpg"/><Relationship Id="rId30" Type="http://schemas.openxmlformats.org/officeDocument/2006/relationships/image" Target="../media/image130.jpg"/><Relationship Id="rId35" Type="http://schemas.openxmlformats.org/officeDocument/2006/relationships/image" Target="../media/image135.jpg"/><Relationship Id="rId43" Type="http://schemas.openxmlformats.org/officeDocument/2006/relationships/image" Target="../media/image143.jpg"/><Relationship Id="rId8" Type="http://schemas.openxmlformats.org/officeDocument/2006/relationships/image" Target="../media/image108.jpg"/><Relationship Id="rId3" Type="http://schemas.openxmlformats.org/officeDocument/2006/relationships/image" Target="../media/image10.jpeg"/><Relationship Id="rId12" Type="http://schemas.openxmlformats.org/officeDocument/2006/relationships/image" Target="../media/image112.jpg"/><Relationship Id="rId17" Type="http://schemas.openxmlformats.org/officeDocument/2006/relationships/image" Target="../media/image117.jpg"/><Relationship Id="rId25" Type="http://schemas.openxmlformats.org/officeDocument/2006/relationships/image" Target="../media/image125.jpg"/><Relationship Id="rId33" Type="http://schemas.openxmlformats.org/officeDocument/2006/relationships/image" Target="../media/image133.jpg"/><Relationship Id="rId38" Type="http://schemas.openxmlformats.org/officeDocument/2006/relationships/image" Target="../media/image138.jpg"/><Relationship Id="rId46" Type="http://schemas.openxmlformats.org/officeDocument/2006/relationships/image" Target="../media/image146.jpg"/><Relationship Id="rId20" Type="http://schemas.openxmlformats.org/officeDocument/2006/relationships/image" Target="../media/image120.jpg"/><Relationship Id="rId41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G:\Utilisateurs\antoine.andre\Documents\webDev\PhD_defense\figures\part_1_intro\Station_Station_d_analyse_multimodale_des_ovocytes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431967" y="4462540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67" y="4462540"/>
                <a:ext cx="2633092" cy="16676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251967" y="3922540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3526513" y="5372825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513" y="5372825"/>
                <a:ext cx="3722686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309" t="-4717" r="-982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ounded Rectangle 46"/>
          <p:cNvSpPr/>
          <p:nvPr/>
        </p:nvSpPr>
        <p:spPr>
          <a:xfrm>
            <a:off x="217246" y="3873501"/>
            <a:ext cx="7572088" cy="2481276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0605" y="2971461"/>
            <a:ext cx="5668065" cy="2556034"/>
            <a:chOff x="280605" y="2971461"/>
            <a:chExt cx="5668065" cy="25560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2620605" y="2971461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605" y="2971461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684CFC42-4ABB-4A63-8EE5-D97314A8F19E}"/>
                </a:ext>
              </a:extLst>
            </p:cNvPr>
            <p:cNvSpPr txBox="1"/>
            <p:nvPr/>
          </p:nvSpPr>
          <p:spPr>
            <a:xfrm>
              <a:off x="280605" y="3151461"/>
              <a:ext cx="29950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00605" y="423146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05" y="423146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xmlns="" id="{37B20144-3872-4A77-B2C3-46F09C20BB15}"/>
                </a:ext>
              </a:extLst>
            </p:cNvPr>
            <p:cNvSpPr txBox="1"/>
            <p:nvPr/>
          </p:nvSpPr>
          <p:spPr>
            <a:xfrm>
              <a:off x="280605" y="441146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70605" y="5228823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05" y="5228823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80605" y="953185"/>
                <a:ext cx="3896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Mesure directe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b="1" dirty="0" smtClean="0"/>
                  <a:t> avec la phase</a:t>
                </a:r>
                <a:endParaRPr lang="fr-FR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05" y="953185"/>
                <a:ext cx="389670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252" t="-8197" r="-469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65607" y="1613020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 smtClean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 smtClean="0"/>
                    <a:t> ?</a:t>
                  </a:r>
                  <a:endParaRPr lang="fr-FR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xmlns="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57429" cy="796243"/>
            <a:chOff x="6342415" y="3564624"/>
            <a:chExt cx="5757429" cy="796243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xmlns="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xmlns="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xmlns="" id="{EB2CA40C-47F4-496E-BD4C-BFB774195B58}"/>
                </a:ext>
              </a:extLst>
            </p:cNvPr>
            <p:cNvSpPr txBox="1"/>
            <p:nvPr/>
          </p:nvSpPr>
          <p:spPr>
            <a:xfrm>
              <a:off x="6975300" y="3991535"/>
              <a:ext cx="51245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xmlns="" id="{84F4013A-CDA2-401A-8D90-835042F414D8}"/>
              </a:ext>
            </a:extLst>
          </p:cNvPr>
          <p:cNvSpPr/>
          <p:nvPr/>
        </p:nvSpPr>
        <p:spPr>
          <a:xfrm>
            <a:off x="6994529" y="3961112"/>
            <a:ext cx="5056932" cy="444877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8471" y="3714523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239915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xmlns="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54645" y="5659975"/>
            <a:ext cx="7718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Imagette</a:t>
            </a:r>
            <a:r>
              <a:rPr lang="en-US" dirty="0"/>
              <a:t> du code de la mire qui </a:t>
            </a:r>
            <a:r>
              <a:rPr lang="en-US" dirty="0" err="1"/>
              <a:t>donne</a:t>
            </a:r>
            <a:r>
              <a:rPr lang="en-US" dirty="0"/>
              <a:t> la </a:t>
            </a:r>
            <a:r>
              <a:rPr lang="en-US" dirty="0" err="1"/>
              <a:t>robustesse</a:t>
            </a:r>
            <a:r>
              <a:rPr lang="en-US" dirty="0"/>
              <a:t> avec </a:t>
            </a:r>
            <a:r>
              <a:rPr lang="en-US" dirty="0" err="1"/>
              <a:t>redondance</a:t>
            </a:r>
            <a:r>
              <a:rPr lang="en-US" dirty="0"/>
              <a:t> du code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l’imagette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445062" y="6246987"/>
            <a:ext cx="559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905855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905855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20788" y="3101823"/>
            <a:ext cx="51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Partir</a:t>
            </a:r>
            <a:r>
              <a:rPr lang="en-US" dirty="0"/>
              <a:t> d’un tableau vide et le </a:t>
            </a:r>
            <a:r>
              <a:rPr lang="en-US" dirty="0" err="1"/>
              <a:t>remplir</a:t>
            </a:r>
            <a:r>
              <a:rPr lang="en-US" dirty="0"/>
              <a:t> au fur à </a:t>
            </a:r>
            <a:r>
              <a:rPr lang="en-US" dirty="0" err="1"/>
              <a:t>mesure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22984" y="221250"/>
            <a:ext cx="524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Diversité</a:t>
            </a:r>
            <a:r>
              <a:rPr lang="en-US" dirty="0"/>
              <a:t> des </a:t>
            </a:r>
            <a:r>
              <a:rPr lang="en-US" dirty="0" err="1"/>
              <a:t>actionneurs</a:t>
            </a:r>
            <a:r>
              <a:rPr lang="en-US" dirty="0"/>
              <a:t> utilizes</a:t>
            </a:r>
          </a:p>
          <a:p>
            <a:r>
              <a:rPr lang="en-US" dirty="0"/>
              <a:t>Orientation, translation,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résolus</a:t>
            </a:r>
            <a:r>
              <a:rPr lang="en-US" dirty="0"/>
              <a:t>, </a:t>
            </a:r>
            <a:r>
              <a:rPr lang="en-US" dirty="0" err="1"/>
              <a:t>grandes</a:t>
            </a:r>
            <a:r>
              <a:rPr lang="en-US" dirty="0"/>
              <a:t> courses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84199" y="94264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692155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792557" y="1427801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7076743" y="4206887"/>
            <a:ext cx="676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Facteur</a:t>
            </a:r>
            <a:r>
              <a:rPr lang="en-US" dirty="0"/>
              <a:t> 100 resolution entre quantification 20 </a:t>
            </a:r>
            <a:r>
              <a:rPr lang="en-US" dirty="0" err="1"/>
              <a:t>niveaux</a:t>
            </a:r>
            <a:r>
              <a:rPr lang="en-US" dirty="0"/>
              <a:t> et 4096 </a:t>
            </a:r>
            <a:r>
              <a:rPr lang="en-US" dirty="0" err="1"/>
              <a:t>niveaux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80296" y="1353429"/>
            <a:ext cx="4156880" cy="2427472"/>
            <a:chOff x="4980296" y="957642"/>
            <a:chExt cx="4156880" cy="2427472"/>
          </a:xfrm>
        </p:grpSpPr>
        <p:sp>
          <p:nvSpPr>
            <p:cNvPr id="10" name="TextBox 9"/>
            <p:cNvSpPr txBox="1"/>
            <p:nvPr/>
          </p:nvSpPr>
          <p:spPr>
            <a:xfrm>
              <a:off x="4980296" y="101085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Génération de mires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25548" y="1071350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Simulations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25548" y="1612217"/>
              <a:ext cx="1227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Fabrication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80296" y="2284490"/>
              <a:ext cx="169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Mesure de pose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25548" y="235098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2D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5548" y="28918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3D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980296" y="957642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80296" y="2254649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18716" y="1052215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422287" y="1607073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7418717" y="2352702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418716" y="2884314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80296" y="4227210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18716" y="1448001"/>
            <a:ext cx="4133990" cy="1808611"/>
            <a:chOff x="7418716" y="1052214"/>
            <a:chExt cx="4133990" cy="1808611"/>
          </a:xfrm>
        </p:grpSpPr>
        <p:sp>
          <p:nvSpPr>
            <p:cNvPr id="56" name="TextBox 55"/>
            <p:cNvSpPr txBox="1"/>
            <p:nvPr/>
          </p:nvSpPr>
          <p:spPr>
            <a:xfrm>
              <a:off x="9979834" y="1981549"/>
              <a:ext cx="1515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922055" y="1961898"/>
              <a:ext cx="1630651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9137176" y="2350365"/>
              <a:ext cx="1600205" cy="51046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7" idx="3"/>
              <a:endCxn id="70" idx="0"/>
            </p:cNvCxnSpPr>
            <p:nvPr/>
          </p:nvCxnSpPr>
          <p:spPr>
            <a:xfrm>
              <a:off x="9049367" y="1287392"/>
              <a:ext cx="1688014" cy="67450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7418716" y="1052214"/>
              <a:ext cx="1630651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909186" y="875079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4427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47564" y="2309091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36733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56612" y="875516"/>
            <a:ext cx="7068194" cy="3975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892376" y="5354548"/>
            <a:ext cx="203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Robot Oscar</a:t>
            </a:r>
          </a:p>
          <a:p>
            <a:pPr marL="342900" indent="-342900">
              <a:buAutoNum type="arabicParenR"/>
            </a:pPr>
            <a:r>
              <a:rPr lang="en-US" dirty="0"/>
              <a:t>Robot Benjamin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duale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311370" y="1057999"/>
            <a:ext cx="3603630" cy="21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2938FC7-B7DE-49A5-BB81-53A8868BCF5B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28349" t="8346" r="16010" b="8222"/>
          <a:stretch>
            <a:fillRect/>
          </a:stretch>
        </p:blipFill>
        <p:spPr>
          <a:xfrm rot="5400000">
            <a:off x="3034830" y="269993"/>
            <a:ext cx="2804531" cy="3154043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83879" y="3383197"/>
            <a:ext cx="2041354" cy="2719631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r="51868"/>
          <a:stretch/>
        </p:blipFill>
        <p:spPr>
          <a:xfrm>
            <a:off x="6286921" y="2572404"/>
            <a:ext cx="2877770" cy="1771388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75D8E0F-64A3-4311-9839-3F7EF46BF3D9}"/>
              </a:ext>
            </a:extLst>
          </p:cNvPr>
          <p:cNvSpPr/>
          <p:nvPr/>
        </p:nvSpPr>
        <p:spPr>
          <a:xfrm>
            <a:off x="3448097" y="6108525"/>
            <a:ext cx="1634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(Till, J., 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B36C0166-3DDD-43EA-922D-EDC5EFB85717}"/>
              </a:ext>
            </a:extLst>
          </p:cNvPr>
          <p:cNvPicPr>
            <a:picLocks noChangeAspect="1"/>
          </p:cNvPicPr>
          <p:nvPr/>
        </p:nvPicPr>
        <p:blipFill rotWithShape="1">
          <a:blip r:link="rId7"/>
          <a:srcRect l="1088" t="1233" r="1187" b="1886"/>
          <a:stretch/>
        </p:blipFill>
        <p:spPr>
          <a:xfrm>
            <a:off x="6275755" y="488207"/>
            <a:ext cx="2888936" cy="1911432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79771" y="1658251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9480560" y="1658251"/>
            <a:ext cx="2700533" cy="3599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link="rId10"/>
          <a:srcRect r="41814" b="50777"/>
          <a:stretch/>
        </p:blipFill>
        <p:spPr>
          <a:xfrm>
            <a:off x="6275755" y="4463711"/>
            <a:ext cx="2873364" cy="1893960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09963" y="747983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13847" y="161977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005393"/>
                </a:solidFill>
              </a:rPr>
              <a:t>Mire périodique encodée</a:t>
            </a:r>
          </a:p>
        </p:txBody>
      </p:sp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350916" y="79053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2113" y="1199019"/>
            <a:ext cx="1607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limitée à 3 DDL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0754" y="3556016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Difficultés applicatives à la </a:t>
            </a:r>
            <a:r>
              <a:rPr lang="fr-FR" sz="1600" dirty="0" err="1"/>
              <a:t>microrobotique</a:t>
            </a:r>
            <a:endParaRPr lang="fr-FR" sz="1600" dirty="0"/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762357" y="161055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94878" y="190284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Plage de mesure d’une période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350916" y="244355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5820" y="2729429"/>
            <a:ext cx="1786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Faible robustesse en microscopie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777668" y="519972"/>
            <a:ext cx="2880000" cy="2880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941486" y="519972"/>
            <a:ext cx="2880000" cy="2880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7"/>
          <a:srcRect t="23259" r="22496"/>
          <a:stretch>
            <a:fillRect/>
          </a:stretch>
        </p:blipFill>
        <p:spPr>
          <a:xfrm>
            <a:off x="3757881" y="3652759"/>
            <a:ext cx="2908606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2975" y="3746718"/>
            <a:ext cx="32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Exploitation des pics </a:t>
            </a:r>
            <a:r>
              <a:rPr lang="en-US" dirty="0" err="1" smtClean="0"/>
              <a:t>fréquentiels</a:t>
            </a:r>
            <a:endParaRPr lang="fr-FR" dirty="0"/>
          </a:p>
        </p:txBody>
      </p:sp>
      <p:sp>
        <p:nvSpPr>
          <p:cNvPr id="56" name="TextBox 55"/>
          <p:cNvSpPr txBox="1"/>
          <p:nvPr/>
        </p:nvSpPr>
        <p:spPr>
          <a:xfrm>
            <a:off x="7083500" y="4422370"/>
            <a:ext cx="22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Mesure</a:t>
            </a:r>
            <a:r>
              <a:rPr lang="en-US" dirty="0" smtClean="0"/>
              <a:t> de pose 6DDL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7042928" y="5092759"/>
            <a:ext cx="188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Décodage</a:t>
            </a:r>
            <a:r>
              <a:rPr lang="en-US" dirty="0" smtClean="0"/>
              <a:t> </a:t>
            </a:r>
            <a:r>
              <a:rPr lang="en-US" dirty="0" err="1" smtClean="0"/>
              <a:t>robuste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7162800" y="5804263"/>
            <a:ext cx="329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Grande </a:t>
            </a:r>
            <a:r>
              <a:rPr lang="en-US" dirty="0" err="1" smtClean="0"/>
              <a:t>plage</a:t>
            </a:r>
            <a:r>
              <a:rPr lang="en-US" dirty="0" smtClean="0"/>
              <a:t> de </a:t>
            </a:r>
            <a:r>
              <a:rPr lang="en-US" dirty="0" err="1" smtClean="0"/>
              <a:t>mesure</a:t>
            </a:r>
            <a:r>
              <a:rPr lang="en-US" dirty="0" smtClean="0"/>
              <a:t> </a:t>
            </a:r>
            <a:r>
              <a:rPr lang="en-US" dirty="0" err="1" smtClean="0"/>
              <a:t>planaire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0" grpId="0" animBg="1"/>
      <p:bldP spid="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6434" y="713149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xmlns="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62926"/>
              </p:ext>
            </p:extLst>
          </p:nvPr>
        </p:nvGraphicFramePr>
        <p:xfrm>
          <a:off x="3624552" y="77178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117001" y="75863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208198" y="1167120"/>
            <a:ext cx="1607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limitée à 3 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528442" y="157865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760963" y="1870943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Plage de mesure d’une période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117001" y="24116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321905" y="2697530"/>
            <a:ext cx="1786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Faible robustesse en microscopie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240849"/>
                  </p:ext>
                </p:extLst>
              </p:nvPr>
            </p:nvGraphicFramePr>
            <p:xfrm>
              <a:off x="3626464" y="325703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240849"/>
                  </p:ext>
                </p:extLst>
              </p:nvPr>
            </p:nvGraphicFramePr>
            <p:xfrm>
              <a:off x="3626464" y="325703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452668"/>
                  </p:ext>
                </p:extLst>
              </p:nvPr>
            </p:nvGraphicFramePr>
            <p:xfrm>
              <a:off x="3624552" y="21490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452668"/>
                  </p:ext>
                </p:extLst>
              </p:nvPr>
            </p:nvGraphicFramePr>
            <p:xfrm>
              <a:off x="3624552" y="21490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297413"/>
                  </p:ext>
                </p:extLst>
              </p:nvPr>
            </p:nvGraphicFramePr>
            <p:xfrm>
              <a:off x="3626464" y="251535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297413"/>
                  </p:ext>
                </p:extLst>
              </p:nvPr>
            </p:nvGraphicFramePr>
            <p:xfrm>
              <a:off x="3626464" y="251535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366404"/>
                  </p:ext>
                </p:extLst>
              </p:nvPr>
            </p:nvGraphicFramePr>
            <p:xfrm>
              <a:off x="3626464" y="14118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366404"/>
                  </p:ext>
                </p:extLst>
              </p:nvPr>
            </p:nvGraphicFramePr>
            <p:xfrm>
              <a:off x="3626464" y="14118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8065" r="-33378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60905" t="-8065" r="-10329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109836" r="-33378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60905" t="-109836" r="-1032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53A80F3B-1B70-4972-92D4-55A79041BA2C}"/>
              </a:ext>
            </a:extLst>
          </p:cNvPr>
          <p:cNvGrpSpPr/>
          <p:nvPr/>
        </p:nvGrpSpPr>
        <p:grpSpPr>
          <a:xfrm>
            <a:off x="111923" y="5463549"/>
            <a:ext cx="2626241" cy="839972"/>
            <a:chOff x="111923" y="5463549"/>
            <a:chExt cx="2626241" cy="83997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microrobots souples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xmlns="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87787A1C-1A9F-4893-BD50-6A4137E00448}"/>
              </a:ext>
            </a:extLst>
          </p:cNvPr>
          <p:cNvGrpSpPr/>
          <p:nvPr/>
        </p:nvGrpSpPr>
        <p:grpSpPr>
          <a:xfrm>
            <a:off x="2861518" y="5468861"/>
            <a:ext cx="2779864" cy="839972"/>
            <a:chOff x="3225363" y="5447060"/>
            <a:chExt cx="2779864" cy="83997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xmlns="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482C3FD5-7235-41A3-83BA-6773C86F3143}"/>
              </a:ext>
            </a:extLst>
          </p:cNvPr>
          <p:cNvGrpSpPr/>
          <p:nvPr/>
        </p:nvGrpSpPr>
        <p:grpSpPr>
          <a:xfrm>
            <a:off x="5589139" y="5457978"/>
            <a:ext cx="2626241" cy="839972"/>
            <a:chOff x="6338803" y="5459176"/>
            <a:chExt cx="2626241" cy="83997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xmlns="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xmlns="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2" name="Hexagone 61">
            <a:extLst>
              <a:ext uri="{FF2B5EF4-FFF2-40B4-BE49-F238E27FC236}">
                <a16:creationId xmlns:a16="http://schemas.microsoft.com/office/drawing/2014/main" xmlns="" id="{5413CF8A-83A0-4903-B3A5-58FAFC7DFCDE}"/>
              </a:ext>
            </a:extLst>
          </p:cNvPr>
          <p:cNvSpPr/>
          <p:nvPr/>
        </p:nvSpPr>
        <p:spPr>
          <a:xfrm>
            <a:off x="1547163" y="3221121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686839" y="3524117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Difficultés applicatives à la </a:t>
            </a:r>
            <a:r>
              <a:rPr lang="fr-FR" sz="1600" dirty="0" err="1"/>
              <a:t>microrobotique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xmlns="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405531"/>
                  </p:ext>
                </p:extLst>
              </p:nvPr>
            </p:nvGraphicFramePr>
            <p:xfrm>
              <a:off x="3622640" y="215840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405531"/>
                  </p:ext>
                </p:extLst>
              </p:nvPr>
            </p:nvGraphicFramePr>
            <p:xfrm>
              <a:off x="3622640" y="215840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207214"/>
                  </p:ext>
                </p:extLst>
              </p:nvPr>
            </p:nvGraphicFramePr>
            <p:xfrm>
              <a:off x="3626464" y="251323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207214"/>
                  </p:ext>
                </p:extLst>
              </p:nvPr>
            </p:nvGraphicFramePr>
            <p:xfrm>
              <a:off x="3626464" y="251323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xmlns="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032559"/>
                  </p:ext>
                </p:extLst>
              </p:nvPr>
            </p:nvGraphicFramePr>
            <p:xfrm>
              <a:off x="3624552" y="14191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032559"/>
                  </p:ext>
                </p:extLst>
              </p:nvPr>
            </p:nvGraphicFramePr>
            <p:xfrm>
              <a:off x="3624552" y="14191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8065" r="-333784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8065" r="-10329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09836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09836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4525449"/>
                  </p:ext>
                </p:extLst>
              </p:nvPr>
            </p:nvGraphicFramePr>
            <p:xfrm>
              <a:off x="3622640" y="325216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4525449"/>
                  </p:ext>
                </p:extLst>
              </p:nvPr>
            </p:nvGraphicFramePr>
            <p:xfrm>
              <a:off x="3622640" y="325216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2"/>
                          <a:stretch>
                            <a:fillRect l="-676" t="-8065" r="-33310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2"/>
                          <a:stretch>
                            <a:fillRect l="-61317" t="-8065" r="-102881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164797F2-8AD7-45AC-9FE9-96C8F618A21D}"/>
              </a:ext>
            </a:extLst>
          </p:cNvPr>
          <p:cNvPicPr>
            <a:picLocks noChangeAspect="1"/>
          </p:cNvPicPr>
          <p:nvPr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83" y="517213"/>
            <a:ext cx="2334357" cy="2334357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xmlns="" id="{55A8DD7B-0AB8-4A26-ADDC-DE3E6BE364ED}"/>
              </a:ext>
            </a:extLst>
          </p:cNvPr>
          <p:cNvPicPr>
            <a:picLocks noChangeAspect="1"/>
          </p:cNvPicPr>
          <p:nvPr/>
        </p:nvPicPr>
        <p:blipFill rotWithShape="1">
          <a:blip r:link="rId15"/>
          <a:srcRect t="9337" b="20024"/>
          <a:stretch>
            <a:fillRect/>
          </a:stretch>
        </p:blipFill>
        <p:spPr>
          <a:xfrm rot="11881417">
            <a:off x="10118092" y="3939615"/>
            <a:ext cx="1128368" cy="702301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xmlns="" id="{CCA94DD0-E6D8-4CD4-80B5-CE6F5243895D}"/>
              </a:ext>
            </a:extLst>
          </p:cNvPr>
          <p:cNvPicPr>
            <a:picLocks noChangeAspect="1"/>
          </p:cNvPicPr>
          <p:nvPr/>
        </p:nvPicPr>
        <p:blipFill rotWithShape="1">
          <a:blip r:link="rId15"/>
          <a:srcRect t="9337" b="20024"/>
          <a:stretch>
            <a:fillRect/>
          </a:stretch>
        </p:blipFill>
        <p:spPr>
          <a:xfrm>
            <a:off x="10979086" y="3360668"/>
            <a:ext cx="1128368" cy="702301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EB4DA66A-0C92-414D-90FB-C2C891290FED}"/>
              </a:ext>
            </a:extLst>
          </p:cNvPr>
          <p:cNvCxnSpPr/>
          <p:nvPr/>
        </p:nvCxnSpPr>
        <p:spPr>
          <a:xfrm>
            <a:off x="10304628" y="4869712"/>
            <a:ext cx="184420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59609B9C-1458-4AA0-A494-09130CB8673D}"/>
              </a:ext>
            </a:extLst>
          </p:cNvPr>
          <p:cNvSpPr txBox="1"/>
          <p:nvPr/>
        </p:nvSpPr>
        <p:spPr>
          <a:xfrm>
            <a:off x="10656009" y="4905085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Résolution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ADB88E6C-9DDC-49E5-9819-6EB494FA7CA7}"/>
              </a:ext>
            </a:extLst>
          </p:cNvPr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7759084" y="2965518"/>
            <a:ext cx="2334357" cy="233435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xmlns="" id="{010808EC-8522-4826-A0C2-2EB3680E6533}"/>
              </a:ext>
            </a:extLst>
          </p:cNvPr>
          <p:cNvPicPr>
            <a:picLocks noChangeAspect="1"/>
          </p:cNvPicPr>
          <p:nvPr/>
        </p:nvPicPr>
        <p:blipFill rotWithShape="1">
          <a:blip r:link="rId17"/>
          <a:srcRect l="22809" t="26840" r="58847" b="42119"/>
          <a:stretch>
            <a:fillRect/>
          </a:stretch>
        </p:blipFill>
        <p:spPr>
          <a:xfrm>
            <a:off x="10220622" y="511357"/>
            <a:ext cx="1886832" cy="2394588"/>
          </a:xfrm>
          <a:prstGeom prst="rect">
            <a:avLst/>
          </a:prstGeom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xmlns="" id="{2BFE3150-E703-419B-AFA4-CBB1715D0A50}"/>
              </a:ext>
            </a:extLst>
          </p:cNvPr>
          <p:cNvCxnSpPr>
            <a:cxnSpLocks/>
          </p:cNvCxnSpPr>
          <p:nvPr/>
        </p:nvCxnSpPr>
        <p:spPr>
          <a:xfrm>
            <a:off x="10427123" y="2736066"/>
            <a:ext cx="47124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64BE4871-3C8F-4177-AB98-F259266B3042}"/>
              </a:ext>
            </a:extLst>
          </p:cNvPr>
          <p:cNvSpPr txBox="1"/>
          <p:nvPr/>
        </p:nvSpPr>
        <p:spPr>
          <a:xfrm>
            <a:off x="10427123" y="2821458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Résolution</a:t>
            </a:r>
          </a:p>
        </p:txBody>
      </p:sp>
      <p:grpSp>
        <p:nvGrpSpPr>
          <p:cNvPr id="18" name="Group 17"/>
          <p:cNvGrpSpPr/>
          <p:nvPr/>
        </p:nvGrpSpPr>
        <p:grpSpPr>
          <a:xfrm rot="1380878">
            <a:off x="8033093" y="3024354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327831" y="2884073"/>
                  <a:ext cx="31997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a14:m>
                  <a:endParaRPr lang="fr-FR" dirty="0" smtClean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7831" y="2884073"/>
                  <a:ext cx="3199722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2559" t="-3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59577" y="4268461"/>
            <a:ext cx="3139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Stéphane </a:t>
            </a:r>
            <a:r>
              <a:rPr lang="fr-FR" sz="1400" b="1" dirty="0" err="1"/>
              <a:t>Cuenat</a:t>
            </a:r>
            <a:endParaRPr lang="fr-FR" sz="1400" b="1" dirty="0"/>
          </a:p>
          <a:p>
            <a:r>
              <a:rPr lang="fr-FR" sz="1400" dirty="0"/>
              <a:t>Thèse soutenue le 11/01/21</a:t>
            </a:r>
          </a:p>
          <a:p>
            <a:r>
              <a:rPr lang="en-US" sz="1400" dirty="0" err="1"/>
              <a:t>Encadré</a:t>
            </a:r>
            <a:r>
              <a:rPr lang="en-US" sz="1400" dirty="0"/>
              <a:t> par G. Laurent, R. </a:t>
            </a:r>
            <a:r>
              <a:rPr lang="en-US" sz="1400" dirty="0" err="1"/>
              <a:t>Dahmouche</a:t>
            </a:r>
            <a:r>
              <a:rPr lang="en-US" sz="1400" dirty="0"/>
              <a:t> et C. </a:t>
            </a:r>
            <a:r>
              <a:rPr lang="en-US" sz="1400" dirty="0" err="1"/>
              <a:t>Clévy</a:t>
            </a:r>
            <a:endParaRPr lang="fr-FR" sz="1400" dirty="0"/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47449248-2F66-4249-A6DD-FC3E94FD8136}"/>
              </a:ext>
            </a:extLst>
          </p:cNvPr>
          <p:cNvSpPr/>
          <p:nvPr/>
        </p:nvSpPr>
        <p:spPr>
          <a:xfrm rot="16200000">
            <a:off x="5152422" y="4221424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411712" y="295606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11712" y="3501224"/>
            <a:ext cx="2880000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70647" y="39556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l’objet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70647" y="3620700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l’objet après reconstruction de l’hologramme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266830" y="2661870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920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266830" y="5872429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41" t="-10000" r="-735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295085" y="844012"/>
            <a:ext cx="2081283" cy="5751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422336" y="946936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Mires sphériques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295085" y="3369630"/>
            <a:ext cx="3093351" cy="3093351"/>
          </a:xfrm>
          <a:prstGeom prst="rect">
            <a:avLst/>
          </a:prstGeom>
          <a:ln w="12700">
            <a:solidFill>
              <a:srgbClr val="E63946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295085" y="6093649"/>
            <a:ext cx="13082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/>
              <a:t>Vue caméra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7027" y="2338127"/>
            <a:ext cx="935663" cy="935663"/>
          </a:xfrm>
          <a:prstGeom prst="rect">
            <a:avLst/>
          </a:prstGeom>
          <a:noFill/>
          <a:ln w="1905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4851779" y="2338127"/>
            <a:ext cx="6536657" cy="1031503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07027" y="3264832"/>
            <a:ext cx="4388058" cy="3198149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8295085" y="1561454"/>
            <a:ext cx="3093351" cy="1596119"/>
            <a:chOff x="8295085" y="1561454"/>
            <a:chExt cx="3093351" cy="1596119"/>
          </a:xfrm>
        </p:grpSpPr>
        <p:sp>
          <p:nvSpPr>
            <p:cNvPr id="14" name="Rounded Rectangle 13"/>
            <p:cNvSpPr/>
            <p:nvPr/>
          </p:nvSpPr>
          <p:spPr>
            <a:xfrm>
              <a:off x="8295085" y="1561454"/>
              <a:ext cx="3093351" cy="1596119"/>
            </a:xfrm>
            <a:prstGeom prst="roundRect">
              <a:avLst>
                <a:gd name="adj" fmla="val 5551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/>
                    <a:t>Toujours une zone nette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/>
                    <a:t>Augmentation de la plage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74" b="-529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895927" y="1316268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Diapo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parties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891" y="1760342"/>
            <a:ext cx="40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Revues internationals à </a:t>
            </a:r>
            <a:r>
              <a:rPr lang="en-US" dirty="0" err="1"/>
              <a:t>comité</a:t>
            </a:r>
            <a:r>
              <a:rPr lang="en-US" dirty="0"/>
              <a:t> de lecture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35298" y="2190648"/>
            <a:ext cx="675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Conférences</a:t>
            </a:r>
            <a:r>
              <a:rPr lang="en-US" dirty="0"/>
              <a:t> internationals avec </a:t>
            </a:r>
            <a:r>
              <a:rPr lang="en-US" dirty="0" err="1"/>
              <a:t>comité</a:t>
            </a:r>
            <a:r>
              <a:rPr lang="en-US" dirty="0"/>
              <a:t> de lecture et edition des </a:t>
            </a:r>
            <a:r>
              <a:rPr lang="en-US" dirty="0" err="1"/>
              <a:t>actes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81891" y="2845887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32993" y="439107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471730" y="308059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5471730" y="415147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0CCFB13F-C3F7-48D8-A101-E4A4D9F45686}"/>
              </a:ext>
            </a:extLst>
          </p:cNvPr>
          <p:cNvGrpSpPr/>
          <p:nvPr/>
        </p:nvGrpSpPr>
        <p:grpSpPr>
          <a:xfrm>
            <a:off x="-518445" y="2345619"/>
            <a:ext cx="12329048" cy="3268789"/>
            <a:chOff x="-530527" y="2614168"/>
            <a:chExt cx="12329048" cy="3268789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xmlns="" id="{D32D1E65-E365-4A47-960A-0EF24DCABDCC}"/>
                </a:ext>
              </a:extLst>
            </p:cNvPr>
            <p:cNvGrpSpPr/>
            <p:nvPr/>
          </p:nvGrpSpPr>
          <p:grpSpPr>
            <a:xfrm>
              <a:off x="-530527" y="2614168"/>
              <a:ext cx="12329048" cy="2643434"/>
              <a:chOff x="-530527" y="2614168"/>
              <a:chExt cx="12329048" cy="2643434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xmlns="" id="{0438A8C2-8F6E-4A8C-90D0-405D565A1E72}"/>
                  </a:ext>
                </a:extLst>
              </p:cNvPr>
              <p:cNvGrpSpPr/>
              <p:nvPr/>
            </p:nvGrpSpPr>
            <p:grpSpPr>
              <a:xfrm>
                <a:off x="-530527" y="2621280"/>
                <a:ext cx="10682924" cy="2636322"/>
                <a:chOff x="-530527" y="2621280"/>
                <a:chExt cx="10682924" cy="2636322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xmlns="" id="{1D2EDE88-2842-443F-9AA4-54BFA62F6AF8}"/>
                    </a:ext>
                  </a:extLst>
                </p:cNvPr>
                <p:cNvGrpSpPr/>
                <p:nvPr/>
              </p:nvGrpSpPr>
              <p:grpSpPr>
                <a:xfrm>
                  <a:off x="111628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" name="Forme libre : forme 4">
                    <a:extLst>
                      <a:ext uri="{FF2B5EF4-FFF2-40B4-BE49-F238E27FC236}">
                        <a16:creationId xmlns:a16="http://schemas.microsoft.com/office/drawing/2014/main" xmlns="" id="{4D332372-A590-485C-A18A-8EFF8700761C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xmlns="" id="{26BF3189-2157-4D29-BED0-06582CDE8403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" name="Forme libre : forme 6">
                    <a:extLst>
                      <a:ext uri="{FF2B5EF4-FFF2-40B4-BE49-F238E27FC236}">
                        <a16:creationId xmlns:a16="http://schemas.microsoft.com/office/drawing/2014/main" xmlns="" id="{02178A76-0045-4196-8482-0A924CA1EAA9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" name="Forme libre : forme 7">
                    <a:extLst>
                      <a:ext uri="{FF2B5EF4-FFF2-40B4-BE49-F238E27FC236}">
                        <a16:creationId xmlns:a16="http://schemas.microsoft.com/office/drawing/2014/main" xmlns="" id="{096EF295-0FF5-4CB9-818C-33A571DB12E8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xmlns="" id="{2D1545FB-0D50-4A5A-8310-588398F44937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3" name="Forme libre : forme 12">
                    <a:extLst>
                      <a:ext uri="{FF2B5EF4-FFF2-40B4-BE49-F238E27FC236}">
                        <a16:creationId xmlns:a16="http://schemas.microsoft.com/office/drawing/2014/main" xmlns="" id="{405669DA-F50A-45F4-9614-E0708029676E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4" name="Forme libre : forme 13">
                    <a:extLst>
                      <a:ext uri="{FF2B5EF4-FFF2-40B4-BE49-F238E27FC236}">
                        <a16:creationId xmlns:a16="http://schemas.microsoft.com/office/drawing/2014/main" xmlns="" id="{A7FF6D15-3610-4881-8D87-8BB514C6706C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3958" t="-12935" r="-15544" b="-26567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xmlns="" id="{0FF5987A-3244-465E-AA68-3269990BF480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6" name="Forme libre : forme 15">
                    <a:extLst>
                      <a:ext uri="{FF2B5EF4-FFF2-40B4-BE49-F238E27FC236}">
                        <a16:creationId xmlns:a16="http://schemas.microsoft.com/office/drawing/2014/main" xmlns="" id="{F64A74C7-2C5F-456C-8BD9-E0AF01A398A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r="-3861" b="-11102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7" name="Forme libre : forme 16">
                    <a:extLst>
                      <a:ext uri="{FF2B5EF4-FFF2-40B4-BE49-F238E27FC236}">
                        <a16:creationId xmlns:a16="http://schemas.microsoft.com/office/drawing/2014/main" xmlns="" id="{7C0330BD-2CED-4A96-A335-407CE80FA05D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xmlns="" id="{11B826F1-9E71-4CE6-B65F-2D83D9913DD4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9" name="Forme libre : forme 18">
                    <a:extLst>
                      <a:ext uri="{FF2B5EF4-FFF2-40B4-BE49-F238E27FC236}">
                        <a16:creationId xmlns:a16="http://schemas.microsoft.com/office/drawing/2014/main" xmlns="" id="{089C02EE-8EEC-4F01-8545-B13F07D0714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xmlns="" id="{D9C2FEB2-1228-4FA7-9D4E-55923DAC654C}"/>
                    </a:ext>
                  </a:extLst>
                </p:cNvPr>
                <p:cNvGrpSpPr/>
                <p:nvPr/>
              </p:nvGrpSpPr>
              <p:grpSpPr>
                <a:xfrm>
                  <a:off x="279692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25" name="Forme libre : forme 24">
                    <a:extLst>
                      <a:ext uri="{FF2B5EF4-FFF2-40B4-BE49-F238E27FC236}">
                        <a16:creationId xmlns:a16="http://schemas.microsoft.com/office/drawing/2014/main" xmlns="" id="{913340B1-762E-4E8A-AF9A-0AF2A6AE952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xmlns="" id="{815D3A5F-70C7-42B9-81AC-5C02B39818B2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7" name="Forme libre : forme 26">
                    <a:extLst>
                      <a:ext uri="{FF2B5EF4-FFF2-40B4-BE49-F238E27FC236}">
                        <a16:creationId xmlns:a16="http://schemas.microsoft.com/office/drawing/2014/main" xmlns="" id="{6E6D6FFD-E90E-4BE6-9258-3E67F08920CF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373" t="-8514" r="-10037" b="-2488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28" name="Forme libre : forme 27">
                    <a:extLst>
                      <a:ext uri="{FF2B5EF4-FFF2-40B4-BE49-F238E27FC236}">
                        <a16:creationId xmlns:a16="http://schemas.microsoft.com/office/drawing/2014/main" xmlns="" id="{1DCF8845-0B18-48F4-B088-0A6DC6CF88C2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xmlns="" id="{8A4D1782-259F-41D9-B2EB-0B4849ABD3BE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xmlns="" id="{DA652C46-8025-4D31-8258-4C39ECE2E47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1" name="Forme libre : forme 30">
                    <a:extLst>
                      <a:ext uri="{FF2B5EF4-FFF2-40B4-BE49-F238E27FC236}">
                        <a16:creationId xmlns:a16="http://schemas.microsoft.com/office/drawing/2014/main" xmlns="" id="{91CE12DB-1A25-4D67-AE46-FDCD73733C0A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xmlns="" id="{C560AFAA-17E7-4616-A590-BA95159CA14C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Forme libre : forme 32">
                    <a:extLst>
                      <a:ext uri="{FF2B5EF4-FFF2-40B4-BE49-F238E27FC236}">
                        <a16:creationId xmlns:a16="http://schemas.microsoft.com/office/drawing/2014/main" xmlns="" id="{4236936F-F9E0-47A9-926F-E66508390BBA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4" name="Forme libre : forme 33">
                    <a:extLst>
                      <a:ext uri="{FF2B5EF4-FFF2-40B4-BE49-F238E27FC236}">
                        <a16:creationId xmlns:a16="http://schemas.microsoft.com/office/drawing/2014/main" xmlns="" id="{48CAE3C1-4584-41C8-B9E9-0036606527FA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" r="-3863" b="-12305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xmlns="" id="{A2C8CB03-B777-4352-90BF-5E350627B33F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6" name="Forme libre : forme 35">
                    <a:extLst>
                      <a:ext uri="{FF2B5EF4-FFF2-40B4-BE49-F238E27FC236}">
                        <a16:creationId xmlns:a16="http://schemas.microsoft.com/office/drawing/2014/main" xmlns="" id="{D78FD2D9-7D0E-4A96-8E28-DA01C482772F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</p:grpSp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xmlns="" id="{8F743350-0637-4395-9FAC-ABE8FF47AE85}"/>
                    </a:ext>
                  </a:extLst>
                </p:cNvPr>
                <p:cNvGrpSpPr/>
                <p:nvPr/>
              </p:nvGrpSpPr>
              <p:grpSpPr>
                <a:xfrm>
                  <a:off x="4479524" y="2621280"/>
                  <a:ext cx="3185924" cy="2487645"/>
                  <a:chOff x="-133666" y="2275629"/>
                  <a:chExt cx="3185924" cy="2961494"/>
                </a:xfrm>
              </p:grpSpPr>
              <p:sp>
                <p:nvSpPr>
                  <p:cNvPr id="38" name="Forme libre : forme 37">
                    <a:extLst>
                      <a:ext uri="{FF2B5EF4-FFF2-40B4-BE49-F238E27FC236}">
                        <a16:creationId xmlns:a16="http://schemas.microsoft.com/office/drawing/2014/main" xmlns="" id="{446464BD-E26C-420C-9BB3-8936594262E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xmlns="" id="{8B58DFA9-E1D8-4773-8C26-745B8783270F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0" name="Forme libre : forme 39">
                    <a:extLst>
                      <a:ext uri="{FF2B5EF4-FFF2-40B4-BE49-F238E27FC236}">
                        <a16:creationId xmlns:a16="http://schemas.microsoft.com/office/drawing/2014/main" xmlns="" id="{6C2D13F5-BA81-4603-8FA5-E40CBB74E970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1" name="Forme libre : forme 40">
                    <a:extLst>
                      <a:ext uri="{FF2B5EF4-FFF2-40B4-BE49-F238E27FC236}">
                        <a16:creationId xmlns:a16="http://schemas.microsoft.com/office/drawing/2014/main" xmlns="" id="{58B5A8D8-F7CA-4AAD-A5DD-1E422DD3FE79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xmlns="" id="{2151D97D-1B62-4578-8FB7-738AFF449E9D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="" id="{39C2D039-6F13-472F-88AA-BFFAC14B5D7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6" name="Forme libre : forme 45">
                    <a:extLst>
                      <a:ext uri="{FF2B5EF4-FFF2-40B4-BE49-F238E27FC236}">
                        <a16:creationId xmlns:a16="http://schemas.microsoft.com/office/drawing/2014/main" xmlns="" id="{50516DB7-D939-4EDD-AE72-36C2E62530A1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xmlns="" id="{305315EB-695B-4CD2-B742-A9CBCB90FD3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grpSp>
              <p:nvGrpSpPr>
                <p:cNvPr id="50" name="Groupe 49">
                  <a:extLst>
                    <a:ext uri="{FF2B5EF4-FFF2-40B4-BE49-F238E27FC236}">
                      <a16:creationId xmlns:a16="http://schemas.microsoft.com/office/drawing/2014/main" xmlns="" id="{F4A16594-57A2-423C-A0DF-067B126778FE}"/>
                    </a:ext>
                  </a:extLst>
                </p:cNvPr>
                <p:cNvGrpSpPr/>
                <p:nvPr/>
              </p:nvGrpSpPr>
              <p:grpSpPr>
                <a:xfrm>
                  <a:off x="530373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1" name="Forme libre : forme 50">
                    <a:extLst>
                      <a:ext uri="{FF2B5EF4-FFF2-40B4-BE49-F238E27FC236}">
                        <a16:creationId xmlns:a16="http://schemas.microsoft.com/office/drawing/2014/main" xmlns="" id="{7AA64A66-C252-4EC2-ACA9-DB5DDA04C95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xmlns="" id="{118F0401-FA65-42DC-A7A8-176ADD71DFAD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4" name="Forme libre : forme 53">
                    <a:extLst>
                      <a:ext uri="{FF2B5EF4-FFF2-40B4-BE49-F238E27FC236}">
                        <a16:creationId xmlns:a16="http://schemas.microsoft.com/office/drawing/2014/main" xmlns="" id="{808962B2-8798-47B2-AB91-336270173C91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xmlns="" id="{05955371-451B-4E82-ABDF-CB900414C72C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6" name="Forme libre : forme 55">
                    <a:extLst>
                      <a:ext uri="{FF2B5EF4-FFF2-40B4-BE49-F238E27FC236}">
                        <a16:creationId xmlns:a16="http://schemas.microsoft.com/office/drawing/2014/main" xmlns="" id="{0BCAB614-65C2-4FC2-B5C3-F22199BA96B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57" name="Forme libre : forme 56">
                    <a:extLst>
                      <a:ext uri="{FF2B5EF4-FFF2-40B4-BE49-F238E27FC236}">
                        <a16:creationId xmlns:a16="http://schemas.microsoft.com/office/drawing/2014/main" xmlns="" id="{B1BF614B-2EAE-4E8D-B981-52ED3864355B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xmlns="" id="{3DCB1C26-5922-48BE-999F-51139FBD7CC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9" name="Forme libre : forme 58">
                    <a:extLst>
                      <a:ext uri="{FF2B5EF4-FFF2-40B4-BE49-F238E27FC236}">
                        <a16:creationId xmlns:a16="http://schemas.microsoft.com/office/drawing/2014/main" xmlns="" id="{13DAEB05-1018-4617-A9AF-3BF0C0DD0A4D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60" name="Forme libre : forme 59">
                    <a:extLst>
                      <a:ext uri="{FF2B5EF4-FFF2-40B4-BE49-F238E27FC236}">
                        <a16:creationId xmlns:a16="http://schemas.microsoft.com/office/drawing/2014/main" xmlns="" id="{841D0311-7A8B-47D2-9008-D188B7627F29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xmlns="" id="{E366A947-458E-464F-A4D0-9DB56BD9802E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2" name="Forme libre : forme 61">
                    <a:extLst>
                      <a:ext uri="{FF2B5EF4-FFF2-40B4-BE49-F238E27FC236}">
                        <a16:creationId xmlns:a16="http://schemas.microsoft.com/office/drawing/2014/main" xmlns="" id="{4D7458D2-9ADF-4849-AD24-7A3DE9DDD8B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xmlns="" id="{E15CC498-B16B-492D-90D5-3D57FC61A40F}"/>
                    </a:ext>
                  </a:extLst>
                </p:cNvPr>
                <p:cNvGrpSpPr/>
                <p:nvPr/>
              </p:nvGrpSpPr>
              <p:grpSpPr>
                <a:xfrm>
                  <a:off x="6966473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64" name="Forme libre : forme 63">
                    <a:extLst>
                      <a:ext uri="{FF2B5EF4-FFF2-40B4-BE49-F238E27FC236}">
                        <a16:creationId xmlns:a16="http://schemas.microsoft.com/office/drawing/2014/main" xmlns="" id="{05B7D06D-9FA1-43E0-9025-DD5938EE99C5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xmlns="" id="{28DC6E1D-0911-4CF9-9653-10F2539E4249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6" name="Forme libre : forme 65">
                    <a:extLst>
                      <a:ext uri="{FF2B5EF4-FFF2-40B4-BE49-F238E27FC236}">
                        <a16:creationId xmlns:a16="http://schemas.microsoft.com/office/drawing/2014/main" xmlns="" id="{A7B8415A-2D23-4E8A-A7BC-010FD4EC534C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6490" t="-8858" r="-7320" b="-1363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600" kern="1200" dirty="0"/>
                      <a:t>          </a:t>
                    </a:r>
                  </a:p>
                </p:txBody>
              </p:sp>
              <p:sp>
                <p:nvSpPr>
                  <p:cNvPr id="67" name="Forme libre : forme 66">
                    <a:extLst>
                      <a:ext uri="{FF2B5EF4-FFF2-40B4-BE49-F238E27FC236}">
                        <a16:creationId xmlns:a16="http://schemas.microsoft.com/office/drawing/2014/main" xmlns="" id="{354769E9-5A3C-41FE-AEFA-D858DE595373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xmlns="" id="{4910030D-D58C-4A07-88D9-D70D72B32AF6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9" name="Forme libre : forme 68">
                    <a:extLst>
                      <a:ext uri="{FF2B5EF4-FFF2-40B4-BE49-F238E27FC236}">
                        <a16:creationId xmlns:a16="http://schemas.microsoft.com/office/drawing/2014/main" xmlns="" id="{89438EDA-B6E6-4AC6-8666-C14675E2B01A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0" name="Forme libre : forme 69">
                    <a:extLst>
                      <a:ext uri="{FF2B5EF4-FFF2-40B4-BE49-F238E27FC236}">
                        <a16:creationId xmlns:a16="http://schemas.microsoft.com/office/drawing/2014/main" xmlns="" id="{3928E963-FC15-4028-9042-EDF9F4696164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xmlns="" id="{F65E8E20-986B-4C6A-A241-B7F9D1265AF6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2" name="Forme libre : forme 71">
                    <a:extLst>
                      <a:ext uri="{FF2B5EF4-FFF2-40B4-BE49-F238E27FC236}">
                        <a16:creationId xmlns:a16="http://schemas.microsoft.com/office/drawing/2014/main" xmlns="" id="{80FE4755-84DA-4ED7-8909-60DE900891E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5136" t="-4880" r="-5080" b="-1195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3" name="Forme libre : forme 72">
                    <a:extLst>
                      <a:ext uri="{FF2B5EF4-FFF2-40B4-BE49-F238E27FC236}">
                        <a16:creationId xmlns:a16="http://schemas.microsoft.com/office/drawing/2014/main" xmlns="" id="{DE5B667C-11BC-4939-9BEB-4984673E76FB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1" r="-6215" b="-2129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xmlns="" id="{2716A471-9DD4-4A94-A26E-BF96F31938D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5" name="Forme libre : forme 74">
                    <a:extLst>
                      <a:ext uri="{FF2B5EF4-FFF2-40B4-BE49-F238E27FC236}">
                        <a16:creationId xmlns:a16="http://schemas.microsoft.com/office/drawing/2014/main" xmlns="" id="{C3AC8588-2912-4F0B-99AA-409111BF13B0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xmlns="" id="{5D475E97-0170-4EB8-B6F1-8D07608507A8}"/>
                    </a:ext>
                  </a:extLst>
                </p:cNvPr>
                <p:cNvGrpSpPr/>
                <p:nvPr/>
              </p:nvGrpSpPr>
              <p:grpSpPr>
                <a:xfrm>
                  <a:off x="-53052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77" name="Forme libre : forme 76">
                    <a:extLst>
                      <a:ext uri="{FF2B5EF4-FFF2-40B4-BE49-F238E27FC236}">
                        <a16:creationId xmlns:a16="http://schemas.microsoft.com/office/drawing/2014/main" xmlns="" id="{1F75AE93-BAAE-42BB-B819-213CADC5C7D4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1858" t="-6960" r="-4126" b="-2732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xmlns="" id="{462E39E3-4727-444A-8FE6-E902182ABC07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9" name="Forme libre : forme 78">
                    <a:extLst>
                      <a:ext uri="{FF2B5EF4-FFF2-40B4-BE49-F238E27FC236}">
                        <a16:creationId xmlns:a16="http://schemas.microsoft.com/office/drawing/2014/main" xmlns="" id="{1FA748A8-7940-4A13-86BF-49B78B5B5EF3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0" name="Forme libre : forme 79">
                    <a:extLst>
                      <a:ext uri="{FF2B5EF4-FFF2-40B4-BE49-F238E27FC236}">
                        <a16:creationId xmlns:a16="http://schemas.microsoft.com/office/drawing/2014/main" xmlns="" id="{168F866E-8B6B-4FF9-90A7-3B8C9EDDE9AB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xmlns="" id="{285431D3-03AB-41C4-B69A-31A813A9C862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2" name="Forme libre : forme 81">
                    <a:extLst>
                      <a:ext uri="{FF2B5EF4-FFF2-40B4-BE49-F238E27FC236}">
                        <a16:creationId xmlns:a16="http://schemas.microsoft.com/office/drawing/2014/main" xmlns="" id="{566A6E6A-568D-4A60-8B58-E8811202165C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" t="-1" r="-4608" b="-13648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3" name="Forme libre : forme 82">
                    <a:extLst>
                      <a:ext uri="{FF2B5EF4-FFF2-40B4-BE49-F238E27FC236}">
                        <a16:creationId xmlns:a16="http://schemas.microsoft.com/office/drawing/2014/main" xmlns="" id="{B63A0460-BB0C-48BB-A34F-4A5AFD7475A8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95" t="-4804" r="-141" b="-2439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xmlns="" id="{7CC660EA-953D-4BE6-AC2A-F124DBB863F1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5" name="Forme libre : forme 84">
                    <a:extLst>
                      <a:ext uri="{FF2B5EF4-FFF2-40B4-BE49-F238E27FC236}">
                        <a16:creationId xmlns:a16="http://schemas.microsoft.com/office/drawing/2014/main" xmlns="" id="{0DE0302A-384D-4251-A1F6-DFD7DB7BA99E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6" name="Forme libre : forme 85">
                    <a:extLst>
                      <a:ext uri="{FF2B5EF4-FFF2-40B4-BE49-F238E27FC236}">
                        <a16:creationId xmlns:a16="http://schemas.microsoft.com/office/drawing/2014/main" xmlns="" id="{0BFD44AB-6312-42D3-978F-721A8A673C8C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xmlns="" id="{3CCB3A2C-C320-49D6-970C-C008CAAB92FA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8" name="Forme libre : forme 87">
                    <a:extLst>
                      <a:ext uri="{FF2B5EF4-FFF2-40B4-BE49-F238E27FC236}">
                        <a16:creationId xmlns:a16="http://schemas.microsoft.com/office/drawing/2014/main" xmlns="" id="{F6EC219D-3BD8-4DFE-922F-6828CB0FD4C9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-1" r="-1752" b="-952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xmlns="" id="{F89884A1-17A8-446B-A31B-1E4631F99D95}"/>
                    </a:ext>
                  </a:extLst>
                </p:cNvPr>
                <p:cNvSpPr/>
                <p:nvPr/>
              </p:nvSpPr>
              <p:spPr>
                <a:xfrm>
                  <a:off x="5443798" y="4514221"/>
                  <a:ext cx="769933" cy="7433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 dirty="0"/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xmlns="" id="{1AB5E606-D910-41B1-8DEB-9C13219F0084}"/>
                  </a:ext>
                </a:extLst>
              </p:cNvPr>
              <p:cNvGrpSpPr/>
              <p:nvPr/>
            </p:nvGrpSpPr>
            <p:grpSpPr>
              <a:xfrm>
                <a:off x="8612597" y="2614168"/>
                <a:ext cx="3185924" cy="2636322"/>
                <a:chOff x="-133666" y="2275629"/>
                <a:chExt cx="3185924" cy="3138491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xmlns="" id="{605180B1-6B40-40F2-BE26-508ECC51BD43}"/>
                    </a:ext>
                  </a:extLst>
                </p:cNvPr>
                <p:cNvSpPr/>
                <p:nvPr/>
              </p:nvSpPr>
              <p:spPr>
                <a:xfrm>
                  <a:off x="2064622" y="2452625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xmlns="" id="{07570B7D-1662-4303-BFE7-F9A673E43DF6}"/>
                    </a:ext>
                  </a:extLst>
                </p:cNvPr>
                <p:cNvSpPr/>
                <p:nvPr/>
              </p:nvSpPr>
              <p:spPr>
                <a:xfrm>
                  <a:off x="439800" y="227562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6396" t="3619" r="-402" b="-11003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3600" kern="1200" dirty="0"/>
                    <a:t>          </a:t>
                  </a:r>
                </a:p>
              </p:txBody>
            </p:sp>
            <p:sp>
              <p:nvSpPr>
                <p:cNvPr id="94" name="Forme libre : forme 93">
                  <a:extLst>
                    <a:ext uri="{FF2B5EF4-FFF2-40B4-BE49-F238E27FC236}">
                      <a16:creationId xmlns:a16="http://schemas.microsoft.com/office/drawing/2014/main" xmlns="" id="{74219E1E-FA5F-48E6-A085-49BCDF07FF5F}"/>
                    </a:ext>
                  </a:extLst>
                </p:cNvPr>
                <p:cNvSpPr/>
                <p:nvPr/>
              </p:nvSpPr>
              <p:spPr>
                <a:xfrm>
                  <a:off x="853970" y="302679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6961" t="-658" r="-998" b="-13366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xmlns="" id="{C55E1D57-62C1-4796-81CB-1A44D5003C6D}"/>
                    </a:ext>
                  </a:extLst>
                </p:cNvPr>
                <p:cNvSpPr/>
                <p:nvPr/>
              </p:nvSpPr>
              <p:spPr>
                <a:xfrm>
                  <a:off x="-133666" y="3203795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xmlns="" id="{9E1A1DC8-7B3C-4AF3-9790-834455249256}"/>
                    </a:ext>
                  </a:extLst>
                </p:cNvPr>
                <p:cNvSpPr/>
                <p:nvPr/>
              </p:nvSpPr>
              <p:spPr>
                <a:xfrm>
                  <a:off x="2064622" y="3954966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9" name="Forme libre : forme 98">
                  <a:extLst>
                    <a:ext uri="{FF2B5EF4-FFF2-40B4-BE49-F238E27FC236}">
                      <a16:creationId xmlns:a16="http://schemas.microsoft.com/office/drawing/2014/main" xmlns="" id="{B8E0388B-2D28-44C8-BF77-DEA89B465074}"/>
                    </a:ext>
                  </a:extLst>
                </p:cNvPr>
                <p:cNvSpPr/>
                <p:nvPr/>
              </p:nvSpPr>
              <p:spPr>
                <a:xfrm>
                  <a:off x="439800" y="377796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solidFill>
                  <a:srgbClr val="DEEBF7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3600" kern="1200"/>
                </a:p>
              </p:txBody>
            </p:sp>
            <p:sp>
              <p:nvSpPr>
                <p:cNvPr id="100" name="Forme libre : forme 99">
                  <a:extLst>
                    <a:ext uri="{FF2B5EF4-FFF2-40B4-BE49-F238E27FC236}">
                      <a16:creationId xmlns:a16="http://schemas.microsoft.com/office/drawing/2014/main" xmlns="" id="{F8E85F7C-6D89-421E-BA4F-4B0E36826582}"/>
                    </a:ext>
                  </a:extLst>
                </p:cNvPr>
                <p:cNvSpPr/>
                <p:nvPr/>
              </p:nvSpPr>
              <p:spPr>
                <a:xfrm>
                  <a:off x="853970" y="4529140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1" r="-108787" b="-36254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661" tIns="244590" rIns="226662" bIns="244589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2800" kern="1200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xmlns="" id="{2632FAC2-F3C9-4DA2-8988-F1386CA997D6}"/>
                    </a:ext>
                  </a:extLst>
                </p:cNvPr>
                <p:cNvSpPr/>
                <p:nvPr/>
              </p:nvSpPr>
              <p:spPr>
                <a:xfrm>
                  <a:off x="-133666" y="4706136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xmlns="" id="{C9DB06A6-24AA-41DC-9779-48566E703872}"/>
                </a:ext>
              </a:extLst>
            </p:cNvPr>
            <p:cNvSpPr/>
            <p:nvPr/>
          </p:nvSpPr>
          <p:spPr>
            <a:xfrm>
              <a:off x="169308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xmlns="" id="{581D4A48-D9CB-41D5-A905-33245FE00FE9}"/>
                </a:ext>
              </a:extLst>
            </p:cNvPr>
            <p:cNvSpPr/>
            <p:nvPr/>
          </p:nvSpPr>
          <p:spPr>
            <a:xfrm>
              <a:off x="252460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5133" r="-2284" b="-132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xmlns="" id="{65F623B3-4661-4EEC-862E-C1CC578D10C5}"/>
                </a:ext>
              </a:extLst>
            </p:cNvPr>
            <p:cNvSpPr/>
            <p:nvPr/>
          </p:nvSpPr>
          <p:spPr>
            <a:xfrm>
              <a:off x="337372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xmlns="" id="{CE6FB938-A63A-4EDE-98AB-AFF86EE95A9B}"/>
                </a:ext>
              </a:extLst>
            </p:cNvPr>
            <p:cNvSpPr/>
            <p:nvPr/>
          </p:nvSpPr>
          <p:spPr>
            <a:xfrm>
              <a:off x="420524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t="-956" r="-3683" b="-106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xmlns="" id="{B398C697-FDDA-4E35-B17B-4EAA593E2A74}"/>
                </a:ext>
              </a:extLst>
            </p:cNvPr>
            <p:cNvSpPr/>
            <p:nvPr/>
          </p:nvSpPr>
          <p:spPr>
            <a:xfrm>
              <a:off x="5880535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39" t="-21710" r="-1091" b="-259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xmlns="" id="{4840E205-804A-49FE-889E-C343F80E9A5B}"/>
                </a:ext>
              </a:extLst>
            </p:cNvPr>
            <p:cNvSpPr/>
            <p:nvPr/>
          </p:nvSpPr>
          <p:spPr>
            <a:xfrm>
              <a:off x="671206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xmlns="" id="{2AEF66C0-FF33-4E16-90DF-CF08B6E9D2FB}"/>
                </a:ext>
              </a:extLst>
            </p:cNvPr>
            <p:cNvSpPr/>
            <p:nvPr/>
          </p:nvSpPr>
          <p:spPr>
            <a:xfrm>
              <a:off x="7543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37" t="-10435" r="-1663" b="-8521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xmlns="" id="{C25E71C0-3F8F-4D8B-83F9-AB08B7319297}"/>
                </a:ext>
              </a:extLst>
            </p:cNvPr>
            <p:cNvSpPr/>
            <p:nvPr/>
          </p:nvSpPr>
          <p:spPr>
            <a:xfrm>
              <a:off x="8374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50" t="-8307" r="-20835" b="-3077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xmlns="" id="{3F25A102-C5BD-4D18-87AC-1C50FBB38A0D}"/>
                </a:ext>
              </a:extLst>
            </p:cNvPr>
            <p:cNvSpPr/>
            <p:nvPr/>
          </p:nvSpPr>
          <p:spPr>
            <a:xfrm>
              <a:off x="46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xmlns="" id="{565D359C-00F2-479B-93BF-B9D37742170B}"/>
                </a:ext>
              </a:extLst>
            </p:cNvPr>
            <p:cNvSpPr/>
            <p:nvPr/>
          </p:nvSpPr>
          <p:spPr>
            <a:xfrm>
              <a:off x="877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3" t="-16904" r="-3805" b="-571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xmlns="" id="{9E0EE561-373D-4587-973E-A7CEC69F75AD}"/>
                </a:ext>
              </a:extLst>
            </p:cNvPr>
            <p:cNvSpPr/>
            <p:nvPr/>
          </p:nvSpPr>
          <p:spPr>
            <a:xfrm>
              <a:off x="5032960" y="5139576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2085" b="-1567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xmlns="" id="{43F28919-DFBB-4244-8262-254DDA477DF0}"/>
                </a:ext>
              </a:extLst>
            </p:cNvPr>
            <p:cNvSpPr/>
            <p:nvPr/>
          </p:nvSpPr>
          <p:spPr>
            <a:xfrm>
              <a:off x="9189395" y="5132465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16DFFC4-9DE4-4E05-985B-D7CD18E8AEC9}"/>
              </a:ext>
            </a:extLst>
          </p:cNvPr>
          <p:cNvSpPr txBox="1"/>
          <p:nvPr/>
        </p:nvSpPr>
        <p:spPr>
          <a:xfrm>
            <a:off x="8518541" y="681335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xmlns="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xmlns="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1x1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2F5A89B-35C6-4116-B969-E8FA1999105B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671448" y="982011"/>
            <a:ext cx="5403067" cy="406500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9531291" y="5086462"/>
            <a:ext cx="30667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/>
              <a:t>Mesure de force pour la caractérisation d’ovocytes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D573F120-C0A9-46FF-BCF5-B2613AB7C736}"/>
              </a:ext>
            </a:extLst>
          </p:cNvPr>
          <p:cNvGrpSpPr/>
          <p:nvPr/>
        </p:nvGrpSpPr>
        <p:grpSpPr>
          <a:xfrm>
            <a:off x="360000" y="900000"/>
            <a:ext cx="4680000" cy="720000"/>
            <a:chOff x="360000" y="900000"/>
            <a:chExt cx="4680000" cy="7200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xmlns="" id="{86E022A7-EDC0-483A-9487-7C44E88E0F8D}"/>
                </a:ext>
              </a:extLst>
            </p:cNvPr>
            <p:cNvSpPr/>
            <p:nvPr/>
          </p:nvSpPr>
          <p:spPr>
            <a:xfrm>
              <a:off x="36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xmlns="" id="{8C756B16-7E82-4531-8DE5-B919F822D30A}"/>
                </a:ext>
              </a:extLst>
            </p:cNvPr>
            <p:cNvSpPr/>
            <p:nvPr/>
          </p:nvSpPr>
          <p:spPr>
            <a:xfrm>
              <a:off x="288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C0FFA87B-A08A-4FEC-B5AF-78A360FF9D37}"/>
                </a:ext>
              </a:extLst>
            </p:cNvPr>
            <p:cNvSpPr txBox="1"/>
            <p:nvPr/>
          </p:nvSpPr>
          <p:spPr>
            <a:xfrm>
              <a:off x="567164" y="1076779"/>
              <a:ext cx="174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planaire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xmlns="" id="{0492A56A-95A5-4DF7-95CB-C9D5E4B50094}"/>
                    </a:ext>
                  </a:extLst>
                </p:cNvPr>
                <p:cNvSpPr txBox="1"/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3DDL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3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F6632801-B541-441B-971E-95F752FFDDF2}"/>
              </a:ext>
            </a:extLst>
          </p:cNvPr>
          <p:cNvGrpSpPr/>
          <p:nvPr/>
        </p:nvGrpSpPr>
        <p:grpSpPr>
          <a:xfrm>
            <a:off x="1080000" y="1971332"/>
            <a:ext cx="4680000" cy="728668"/>
            <a:chOff x="1080000" y="1971332"/>
            <a:chExt cx="4680000" cy="72866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xmlns="" id="{AAC96879-3F69-4BDA-8A32-32EB727723DD}"/>
                </a:ext>
              </a:extLst>
            </p:cNvPr>
            <p:cNvSpPr/>
            <p:nvPr/>
          </p:nvSpPr>
          <p:spPr>
            <a:xfrm>
              <a:off x="1080000" y="198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xmlns="" id="{60BCBD13-9B72-4ACF-B063-6126C29C08CC}"/>
                </a:ext>
              </a:extLst>
            </p:cNvPr>
            <p:cNvSpPr/>
            <p:nvPr/>
          </p:nvSpPr>
          <p:spPr>
            <a:xfrm>
              <a:off x="3600000" y="1971332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6699A0B4-EA75-4638-9E24-7C81083A8E8A}"/>
                </a:ext>
              </a:extLst>
            </p:cNvPr>
            <p:cNvSpPr txBox="1"/>
            <p:nvPr/>
          </p:nvSpPr>
          <p:spPr>
            <a:xfrm>
              <a:off x="1444384" y="2022488"/>
              <a:ext cx="13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plage de mesure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7817C955-1EEE-43E4-B077-893C578121FC}"/>
                </a:ext>
              </a:extLst>
            </p:cNvPr>
            <p:cNvSpPr txBox="1"/>
            <p:nvPr/>
          </p:nvSpPr>
          <p:spPr>
            <a:xfrm>
              <a:off x="4300275" y="2155334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1x1 cm²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xmlns="" id="{0318FB07-52EA-49FF-AEDB-59370ECD8F0E}"/>
              </a:ext>
            </a:extLst>
          </p:cNvPr>
          <p:cNvGrpSpPr/>
          <p:nvPr/>
        </p:nvGrpSpPr>
        <p:grpSpPr>
          <a:xfrm>
            <a:off x="1800000" y="3060000"/>
            <a:ext cx="4680000" cy="720000"/>
            <a:chOff x="1800000" y="3060000"/>
            <a:chExt cx="4680000" cy="72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xmlns="" id="{949845F7-A6B2-4135-9C57-63A456200874}"/>
                </a:ext>
              </a:extLst>
            </p:cNvPr>
            <p:cNvSpPr/>
            <p:nvPr/>
          </p:nvSpPr>
          <p:spPr>
            <a:xfrm>
              <a:off x="180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xmlns="" id="{2670A394-B77A-4F3D-812F-EBA58C1CE18B}"/>
                </a:ext>
              </a:extLst>
            </p:cNvPr>
            <p:cNvSpPr/>
            <p:nvPr/>
          </p:nvSpPr>
          <p:spPr>
            <a:xfrm>
              <a:off x="432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xmlns="" id="{2DA27135-5F6A-439F-AC9F-800A7665B75E}"/>
                </a:ext>
              </a:extLst>
            </p:cNvPr>
            <p:cNvSpPr txBox="1"/>
            <p:nvPr/>
          </p:nvSpPr>
          <p:spPr>
            <a:xfrm>
              <a:off x="1929451" y="3096834"/>
              <a:ext cx="183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robustesse en microscopie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F11C1BEA-6738-412C-9897-9E7E484BC604}"/>
                </a:ext>
              </a:extLst>
            </p:cNvPr>
            <p:cNvSpPr txBox="1"/>
            <p:nvPr/>
          </p:nvSpPr>
          <p:spPr>
            <a:xfrm>
              <a:off x="4449236" y="3105834"/>
              <a:ext cx="1891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Occultation, bruit, éclairage, etc.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F912EF2C-3FC7-40FF-B237-CD856B07AA4D}"/>
              </a:ext>
            </a:extLst>
          </p:cNvPr>
          <p:cNvGrpSpPr/>
          <p:nvPr/>
        </p:nvGrpSpPr>
        <p:grpSpPr>
          <a:xfrm>
            <a:off x="360000" y="5400000"/>
            <a:ext cx="2160000" cy="1080000"/>
            <a:chOff x="360000" y="5400000"/>
            <a:chExt cx="2160000" cy="108000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xmlns="" id="{FB9065E6-5A2F-42F7-8084-2B6808736354}"/>
                </a:ext>
              </a:extLst>
            </p:cNvPr>
            <p:cNvSpPr/>
            <p:nvPr/>
          </p:nvSpPr>
          <p:spPr>
            <a:xfrm>
              <a:off x="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xmlns="" id="{B72B350E-25B4-4AEF-AA66-FE1FB2F27F8A}"/>
                </a:ext>
              </a:extLst>
            </p:cNvPr>
            <p:cNvSpPr txBox="1"/>
            <p:nvPr/>
          </p:nvSpPr>
          <p:spPr>
            <a:xfrm>
              <a:off x="773266" y="5580150"/>
              <a:ext cx="1312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Mesure de pose 6DDL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xmlns="" id="{D71B90D0-ED37-4B1D-9D89-665EFCC4D614}"/>
              </a:ext>
            </a:extLst>
          </p:cNvPr>
          <p:cNvGrpSpPr/>
          <p:nvPr/>
        </p:nvGrpSpPr>
        <p:grpSpPr>
          <a:xfrm>
            <a:off x="3060000" y="5400000"/>
            <a:ext cx="2160000" cy="1080000"/>
            <a:chOff x="3060000" y="5400000"/>
            <a:chExt cx="2160000" cy="108000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xmlns="" id="{5EF506B9-DCDB-4616-9368-15F0A3D138C7}"/>
                </a:ext>
              </a:extLst>
            </p:cNvPr>
            <p:cNvSpPr/>
            <p:nvPr/>
          </p:nvSpPr>
          <p:spPr>
            <a:xfrm>
              <a:off x="30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D0664013-FC0E-44F1-A1A2-FAF77273DA8B}"/>
                </a:ext>
              </a:extLst>
            </p:cNvPr>
            <p:cNvSpPr txBox="1"/>
            <p:nvPr/>
          </p:nvSpPr>
          <p:spPr>
            <a:xfrm>
              <a:off x="3451994" y="5450168"/>
              <a:ext cx="1394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Extension de la plage de mesure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xmlns="" id="{5B47C61D-05B2-4644-9C05-009E99254640}"/>
              </a:ext>
            </a:extLst>
          </p:cNvPr>
          <p:cNvGrpSpPr/>
          <p:nvPr/>
        </p:nvGrpSpPr>
        <p:grpSpPr>
          <a:xfrm>
            <a:off x="5745675" y="5400000"/>
            <a:ext cx="2239381" cy="1080000"/>
            <a:chOff x="5745675" y="5400000"/>
            <a:chExt cx="2239381" cy="10800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xmlns="" id="{25E5286D-6CE9-4F7D-80FF-9913F7D724FD}"/>
                </a:ext>
              </a:extLst>
            </p:cNvPr>
            <p:cNvSpPr/>
            <p:nvPr/>
          </p:nvSpPr>
          <p:spPr>
            <a:xfrm>
              <a:off x="57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xmlns="" id="{1BC40F3C-54FE-4FA1-9C10-B36E98727318}"/>
                </a:ext>
              </a:extLst>
            </p:cNvPr>
            <p:cNvSpPr txBox="1"/>
            <p:nvPr/>
          </p:nvSpPr>
          <p:spPr>
            <a:xfrm>
              <a:off x="5745675" y="5496334"/>
              <a:ext cx="2239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 aux conditions d’imagerie en microscopie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xmlns="" id="{7324BC4D-3F11-41FC-9975-F205D9A30429}"/>
              </a:ext>
            </a:extLst>
          </p:cNvPr>
          <p:cNvGrpSpPr/>
          <p:nvPr/>
        </p:nvGrpSpPr>
        <p:grpSpPr>
          <a:xfrm>
            <a:off x="8460000" y="5400000"/>
            <a:ext cx="3060000" cy="1080000"/>
            <a:chOff x="8460000" y="5400000"/>
            <a:chExt cx="3060000" cy="1080000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xmlns="" id="{1CDAE9B0-1074-4668-B129-C7E458C20D92}"/>
                </a:ext>
              </a:extLst>
            </p:cNvPr>
            <p:cNvSpPr/>
            <p:nvPr/>
          </p:nvSpPr>
          <p:spPr>
            <a:xfrm>
              <a:off x="9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xmlns="" id="{1BD04E79-C343-4226-B540-A266217A746B}"/>
                </a:ext>
              </a:extLst>
            </p:cNvPr>
            <p:cNvSpPr txBox="1"/>
            <p:nvPr/>
          </p:nvSpPr>
          <p:spPr>
            <a:xfrm>
              <a:off x="9477456" y="5580150"/>
              <a:ext cx="19250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Applications à la microrobotique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xmlns="" id="{DEF9F1FF-7EC2-4BAF-BEF4-4DE436CB3762}"/>
                </a:ext>
              </a:extLst>
            </p:cNvPr>
            <p:cNvGrpSpPr/>
            <p:nvPr/>
          </p:nvGrpSpPr>
          <p:grpSpPr>
            <a:xfrm>
              <a:off x="8460000" y="5760000"/>
              <a:ext cx="360000" cy="360000"/>
              <a:chOff x="8460000" y="5760000"/>
              <a:chExt cx="360000" cy="36000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xmlns="" id="{CFA1528C-64B5-4CFF-9EF1-4F01C1C1B5A7}"/>
                  </a:ext>
                </a:extLst>
              </p:cNvPr>
              <p:cNvCxnSpPr/>
              <p:nvPr/>
            </p:nvCxnSpPr>
            <p:spPr>
              <a:xfrm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0C0B65FB-ED15-45C3-B917-85E318E7D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37669</TotalTime>
  <Words>3726</Words>
  <Application>Microsoft Office PowerPoint</Application>
  <PresentationFormat>Widescreen</PresentationFormat>
  <Paragraphs>739</Paragraphs>
  <Slides>41</Slides>
  <Notes>41</Notes>
  <HiddenSlides>0</HiddenSlides>
  <MMClips>23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1426</cp:revision>
  <dcterms:created xsi:type="dcterms:W3CDTF">2017-10-25T09:06:20Z</dcterms:created>
  <dcterms:modified xsi:type="dcterms:W3CDTF">2021-09-29T18:39:29Z</dcterms:modified>
</cp:coreProperties>
</file>